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8"/>
    <p:restoredTop sz="94681"/>
  </p:normalViewPr>
  <p:slideViewPr>
    <p:cSldViewPr snapToGrid="0" snapToObjects="1">
      <p:cViewPr varScale="1">
        <p:scale>
          <a:sx n="62" d="100"/>
          <a:sy n="62" d="100"/>
        </p:scale>
        <p:origin x="216" y="1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6/21/17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6/21/17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6/21/17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6/21/17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6/21/17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6/21/17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6/21/17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6/21/17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6/21/17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6/21/17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6/21/17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6/21/17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Special Education Laws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Danielle Sorenson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716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</a:t>
            </a:r>
            <a:r>
              <a:rPr lang="en-US" sz="2800" dirty="0" smtClean="0"/>
              <a:t>(Individual with Disabilities Education Act)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03119"/>
            <a:ext cx="10058400" cy="4152207"/>
          </a:xfrm>
        </p:spPr>
        <p:txBody>
          <a:bodyPr/>
          <a:lstStyle/>
          <a:p>
            <a:pPr>
              <a:spcBef>
                <a:spcPts val="0"/>
              </a:spcBef>
              <a:buClrTx/>
            </a:pPr>
            <a:r>
              <a:rPr lang="en-US" dirty="0" smtClean="0"/>
              <a:t>Education act to provide federal funding to state and local education agencies for services, for eligible children with disabilities.</a:t>
            </a:r>
          </a:p>
          <a:p>
            <a:pPr>
              <a:spcBef>
                <a:spcPts val="0"/>
              </a:spcBef>
              <a:buClrTx/>
            </a:pPr>
            <a:endParaRPr lang="en-US" dirty="0" smtClean="0"/>
          </a:p>
          <a:p>
            <a:pPr>
              <a:spcBef>
                <a:spcPts val="0"/>
              </a:spcBef>
              <a:buClrTx/>
            </a:pPr>
            <a:r>
              <a:rPr lang="en-US" dirty="0" smtClean="0"/>
              <a:t>Children ages 3 to 21</a:t>
            </a:r>
          </a:p>
          <a:p>
            <a:pPr>
              <a:spcBef>
                <a:spcPts val="0"/>
              </a:spcBef>
              <a:buClrTx/>
            </a:pPr>
            <a:endParaRPr lang="en-US" dirty="0" smtClean="0"/>
          </a:p>
          <a:p>
            <a:pPr>
              <a:spcBef>
                <a:spcPts val="0"/>
              </a:spcBef>
              <a:buClrTx/>
            </a:pPr>
            <a:r>
              <a:rPr lang="en-US" dirty="0" smtClean="0"/>
              <a:t>School based- FAPE, LRE, IEP</a:t>
            </a:r>
          </a:p>
          <a:p>
            <a:pPr>
              <a:spcBef>
                <a:spcPts val="0"/>
              </a:spcBef>
              <a:buClrTx/>
            </a:pPr>
            <a:endParaRPr lang="en-US" dirty="0" smtClean="0"/>
          </a:p>
          <a:p>
            <a:pPr>
              <a:spcBef>
                <a:spcPts val="0"/>
              </a:spcBef>
              <a:buClrTx/>
            </a:pPr>
            <a:r>
              <a:rPr lang="en-US" dirty="0" smtClean="0"/>
              <a:t>Federal funding</a:t>
            </a:r>
          </a:p>
          <a:p>
            <a:pPr>
              <a:spcBef>
                <a:spcPts val="0"/>
              </a:spcBef>
              <a:buClrTx/>
            </a:pPr>
            <a:endParaRPr lang="en-US" dirty="0" smtClean="0"/>
          </a:p>
          <a:p>
            <a:pPr>
              <a:spcBef>
                <a:spcPts val="0"/>
              </a:spcBef>
              <a:buClrTx/>
            </a:pPr>
            <a:r>
              <a:rPr lang="en-US" dirty="0" smtClean="0"/>
              <a:t>Evaluation- eligibility- placement</a:t>
            </a:r>
          </a:p>
          <a:p>
            <a:pPr>
              <a:spcBef>
                <a:spcPts val="0"/>
              </a:spcBef>
              <a:buClrTx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633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Categories of Disabilities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Courier New" charset="0"/>
              <a:buChar char="o"/>
            </a:pPr>
            <a:r>
              <a:rPr lang="en-US" dirty="0"/>
              <a:t>Visual Impairment</a:t>
            </a:r>
          </a:p>
          <a:p>
            <a:pPr>
              <a:buFont typeface="Courier New" charset="0"/>
              <a:buChar char="o"/>
            </a:pPr>
            <a:r>
              <a:rPr lang="en-US" dirty="0"/>
              <a:t>TBI</a:t>
            </a:r>
          </a:p>
          <a:p>
            <a:pPr>
              <a:buFont typeface="Courier New" charset="0"/>
              <a:buChar char="o"/>
            </a:pPr>
            <a:r>
              <a:rPr lang="en-US" dirty="0"/>
              <a:t>Specific Learning Disabilities</a:t>
            </a:r>
          </a:p>
          <a:p>
            <a:pPr>
              <a:buFont typeface="Courier New" charset="0"/>
              <a:buChar char="o"/>
            </a:pPr>
            <a:r>
              <a:rPr lang="en-US" dirty="0"/>
              <a:t>Orthopedic Impairment</a:t>
            </a:r>
          </a:p>
          <a:p>
            <a:pPr>
              <a:buFont typeface="Courier New" charset="0"/>
              <a:buChar char="o"/>
            </a:pPr>
            <a:r>
              <a:rPr lang="en-US" dirty="0"/>
              <a:t>OHI</a:t>
            </a:r>
          </a:p>
          <a:p>
            <a:pPr>
              <a:buFont typeface="Courier New" charset="0"/>
              <a:buChar char="o"/>
            </a:pPr>
            <a:r>
              <a:rPr lang="en-US" dirty="0"/>
              <a:t>Multiple Disabilities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85750" indent="-285750">
              <a:buFont typeface="Courier New" charset="0"/>
              <a:buChar char="o"/>
            </a:pPr>
            <a:r>
              <a:rPr lang="en-US" dirty="0"/>
              <a:t>Autism</a:t>
            </a:r>
          </a:p>
          <a:p>
            <a:pPr marL="285750" indent="-285750">
              <a:buFont typeface="Courier New" charset="0"/>
              <a:buChar char="o"/>
            </a:pPr>
            <a:r>
              <a:rPr lang="en-US" dirty="0"/>
              <a:t>Deafness</a:t>
            </a:r>
          </a:p>
          <a:p>
            <a:pPr marL="285750" indent="-285750">
              <a:buFont typeface="Courier New" charset="0"/>
              <a:buChar char="o"/>
            </a:pPr>
            <a:r>
              <a:rPr lang="en-US" dirty="0"/>
              <a:t>Blindness</a:t>
            </a:r>
          </a:p>
          <a:p>
            <a:pPr marL="285750" indent="-285750">
              <a:buFont typeface="Courier New" charset="0"/>
              <a:buChar char="o"/>
            </a:pPr>
            <a:r>
              <a:rPr lang="en-US" dirty="0"/>
              <a:t>Emotional Disturbance</a:t>
            </a:r>
          </a:p>
          <a:p>
            <a:pPr marL="285750" indent="-285750">
              <a:buFont typeface="Courier New" charset="0"/>
              <a:buChar char="o"/>
            </a:pPr>
            <a:r>
              <a:rPr lang="en-US" dirty="0"/>
              <a:t>Hearing Impairment</a:t>
            </a:r>
          </a:p>
          <a:p>
            <a:pPr marL="285750" indent="-285750">
              <a:buFont typeface="Courier New" charset="0"/>
              <a:buChar char="o"/>
            </a:pPr>
            <a:r>
              <a:rPr lang="en-US" dirty="0"/>
              <a:t>Intellectual Disability</a:t>
            </a:r>
          </a:p>
          <a:p>
            <a:pPr marL="285750" indent="-285750">
              <a:buFont typeface="Courier New" charset="0"/>
              <a:buChar char="o"/>
            </a:pPr>
            <a:r>
              <a:rPr lang="en-US" dirty="0"/>
              <a:t>Speech or language Impairment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254336" y="2103120"/>
            <a:ext cx="3775364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55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 </a:t>
            </a:r>
            <a:r>
              <a:rPr lang="en-US" sz="2800" dirty="0" smtClean="0"/>
              <a:t>(Americans with Disabilities Act)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Civil Rights Law</a:t>
            </a:r>
          </a:p>
          <a:p>
            <a:r>
              <a:rPr lang="en-US" dirty="0" smtClean="0"/>
              <a:t>Any individual with a disability</a:t>
            </a:r>
          </a:p>
          <a:p>
            <a:r>
              <a:rPr lang="en-US" dirty="0" smtClean="0"/>
              <a:t>Community based</a:t>
            </a:r>
          </a:p>
          <a:p>
            <a:r>
              <a:rPr lang="en-US" dirty="0" smtClean="0"/>
              <a:t>Funding- grants, tax credits</a:t>
            </a:r>
          </a:p>
          <a:p>
            <a:r>
              <a:rPr lang="en-US" dirty="0" smtClean="0"/>
              <a:t>Accommodations- Redesigned equipment assigning “aides” accessibility altering facilities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*illegal to discriminate based on disability</a:t>
            </a:r>
          </a:p>
        </p:txBody>
      </p:sp>
    </p:spTree>
    <p:extLst>
      <p:ext uri="{BB962C8B-B14F-4D97-AF65-F5344CB8AC3E}">
        <p14:creationId xmlns:p14="http://schemas.microsoft.com/office/powerpoint/2010/main" val="148597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504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Civil Rights law</a:t>
            </a:r>
          </a:p>
          <a:p>
            <a:r>
              <a:rPr lang="en-US" dirty="0" smtClean="0"/>
              <a:t>Any person with a mental or physical disability that limits one or more major life activities (walking, seeing, hearing, speaking, breathing, learning, working, caring for oneself)</a:t>
            </a:r>
          </a:p>
          <a:p>
            <a:r>
              <a:rPr lang="en-US" dirty="0" smtClean="0"/>
              <a:t>School based- FAPE</a:t>
            </a:r>
          </a:p>
          <a:p>
            <a:r>
              <a:rPr lang="en-US" dirty="0" smtClean="0"/>
              <a:t>State/ Local jurisdictions (no “real” funding)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416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 </a:t>
            </a:r>
            <a:r>
              <a:rPr lang="en-US" sz="2800" dirty="0" smtClean="0"/>
              <a:t>(Every Student Succeeds Act)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President Obama signs the Every Student Succeeds Act into law on December 10, 2015</a:t>
            </a:r>
            <a:r>
              <a:rPr lang="en-US" dirty="0" smtClean="0"/>
              <a:t>.</a:t>
            </a:r>
          </a:p>
          <a:p>
            <a:r>
              <a:rPr lang="en-US" dirty="0"/>
              <a:t>Advances equity by upholding critical protections for America's disadvantaged and high-need students.</a:t>
            </a:r>
          </a:p>
          <a:p>
            <a:r>
              <a:rPr lang="en-US" dirty="0"/>
              <a:t>Maintains an expectation that there will be accountability and action to effect positive change in our lowest-performing schools, where groups of students are not making progress, and where graduation rates are low over extended periods of time.</a:t>
            </a:r>
          </a:p>
          <a:p>
            <a:r>
              <a:rPr lang="en-US" dirty="0"/>
              <a:t>Ensures that vital information is provided to educators, families, students, and communities through annual statewide assessments that measure students' progress toward those high standards.</a:t>
            </a:r>
          </a:p>
          <a:p>
            <a:r>
              <a:rPr lang="en-US" dirty="0"/>
              <a:t>Requires—for the first time—that all students in America be taught to high academic standards that will prepare them to succeed in college and careers.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577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Para’s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one on one with a student or work in a small group of students</a:t>
            </a:r>
          </a:p>
          <a:p>
            <a:r>
              <a:rPr lang="en-US" dirty="0" smtClean="0"/>
              <a:t>Lunch or recess duty</a:t>
            </a:r>
          </a:p>
          <a:p>
            <a:r>
              <a:rPr lang="en-US" dirty="0" smtClean="0"/>
              <a:t>Observation and note taking for teacher</a:t>
            </a:r>
          </a:p>
          <a:p>
            <a:r>
              <a:rPr lang="en-US" dirty="0" smtClean="0"/>
              <a:t>Follow I.E.P.’s </a:t>
            </a:r>
          </a:p>
          <a:p>
            <a:r>
              <a:rPr lang="en-US" smtClean="0"/>
              <a:t>Communicate with teacher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893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299</TotalTime>
  <Words>336</Words>
  <Application>Microsoft Macintosh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Century Gothic</vt:lpstr>
      <vt:lpstr>Courier New</vt:lpstr>
      <vt:lpstr>Garamond</vt:lpstr>
      <vt:lpstr>Savon</vt:lpstr>
      <vt:lpstr>Special Education Laws</vt:lpstr>
      <vt:lpstr>IDEA (Individual with Disabilities Education Act)</vt:lpstr>
      <vt:lpstr>IDEA Categories of Disabilities</vt:lpstr>
      <vt:lpstr>ADA (Americans with Disabilities Act)</vt:lpstr>
      <vt:lpstr>Section 504</vt:lpstr>
      <vt:lpstr>ESSA (Every Student Succeeds Act) </vt:lpstr>
      <vt:lpstr>Para’s Roles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Education Laws</dc:title>
  <dc:creator>Sorenson, Danielle M</dc:creator>
  <cp:lastModifiedBy>Sorenson, Danielle M</cp:lastModifiedBy>
  <cp:revision>14</cp:revision>
  <dcterms:created xsi:type="dcterms:W3CDTF">2017-05-10T16:59:20Z</dcterms:created>
  <dcterms:modified xsi:type="dcterms:W3CDTF">2017-06-21T14:29:18Z</dcterms:modified>
</cp:coreProperties>
</file>